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Arial Narrow"/>
      <p:regular r:id="rId27"/>
      <p:bold r:id="rId28"/>
      <p:italic r:id="rId29"/>
      <p:boldItalic r:id="rId30"/>
    </p:embeddedFon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icmqwo4KZ89gtLWO/N7qo1Aomf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ArialNarrow-bold.fntdata"/><Relationship Id="rId27" Type="http://schemas.openxmlformats.org/officeDocument/2006/relationships/font" Target="fonts/ArialNarrow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Narrow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regular.fntdata"/><Relationship Id="rId30" Type="http://schemas.openxmlformats.org/officeDocument/2006/relationships/font" Target="fonts/ArialNarrow-boldItalic.fntdata"/><Relationship Id="rId11" Type="http://schemas.openxmlformats.org/officeDocument/2006/relationships/slide" Target="slides/slide7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7f7bd83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2f7f7bd838c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7f7bd83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2f7f7bd838c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550062a7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8550062a7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ecc0711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eecc07110f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ecc07110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2eecc07110f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5524a1a2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2f5524a1a24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76781cb8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2f76781cb80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76781cb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2f76781cb80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76781cb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2f76781cb80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7f7bd838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2f7f7bd838c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76781cb8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2f76781cb80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hyperlink" Target="https://tinyurl.com/FIT9136-PAS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hyperlink" Target="https://tinyurl.com/FIT9136-PASS" TargetMode="External"/><Relationship Id="rId7" Type="http://schemas.openxmlformats.org/officeDocument/2006/relationships/hyperlink" Target="https://tinyurl.com/FIT9136-PA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55300" y="2865675"/>
            <a:ext cx="7578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A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</a:t>
            </a: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Inheritance &amp; Abstract Data Structures</a:t>
            </a:r>
            <a:endParaRPr b="0" i="0" sz="28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aseline="30000" lang="en-AU" sz="2000">
                <a:latin typeface="Arial Narrow"/>
                <a:ea typeface="Arial Narrow"/>
                <a:cs typeface="Arial Narrow"/>
                <a:sym typeface="Arial Narrow"/>
              </a:rPr>
              <a:t>nd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Sep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45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FIT9136 PASS WEEK 6</a:t>
            </a:r>
            <a:endParaRPr b="1" i="0" sz="45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70183" y="4909579"/>
            <a:ext cx="5649600" cy="766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2f7f7bd838c_0_13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f7f7bd838c_0_13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Practice 2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1" name="Google Shape;191;g2f7f7bd838c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f7f7bd838c_0_13"/>
          <p:cNvSpPr txBox="1"/>
          <p:nvPr/>
        </p:nvSpPr>
        <p:spPr>
          <a:xfrm>
            <a:off x="411375" y="2198525"/>
            <a:ext cx="1020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child class inherits the parent class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super()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 parent 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the file (files organization)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2f7f7bd838c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550" y="855600"/>
            <a:ext cx="4827449" cy="45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f7f7bd838c_0_27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f7f7bd838c_0_27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Let’s see what we got today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0" name="Google Shape;200;g2f7f7bd838c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f7f7bd838c_0_27"/>
          <p:cNvSpPr txBox="1"/>
          <p:nvPr/>
        </p:nvSpPr>
        <p:spPr>
          <a:xfrm>
            <a:off x="558825" y="2474700"/>
            <a:ext cx="6137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inheritance?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stack and queue?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2f7f7bd838c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075" y="823414"/>
            <a:ext cx="4601113" cy="4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28550062a73_0_6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8550062a73_0_6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9" name="Google Shape;209;g28550062a73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8550062a73_0_6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Attending sessions is not mandatory but highly recommended.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Attendance is not assessed.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1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8550062a73_0_6"/>
          <p:cNvSpPr txBox="1"/>
          <p:nvPr/>
        </p:nvSpPr>
        <p:spPr>
          <a:xfrm>
            <a:off x="1523513" y="2653575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8550062a73_0_6"/>
          <p:cNvSpPr txBox="1"/>
          <p:nvPr/>
        </p:nvSpPr>
        <p:spPr>
          <a:xfrm>
            <a:off x="5283713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8550062a73_0_6"/>
          <p:cNvSpPr txBox="1"/>
          <p:nvPr/>
        </p:nvSpPr>
        <p:spPr>
          <a:xfrm>
            <a:off x="9090175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28550062a73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2938" y="3227650"/>
            <a:ext cx="2496986" cy="25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8550062a73_0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6673" y="3227650"/>
            <a:ext cx="2521505" cy="25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8550062a73_0_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20328" y="3187125"/>
            <a:ext cx="2521447" cy="251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ecc07110f_0_88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aseline="30000"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nd</a:t>
            </a: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Sep 2024</a:t>
            </a:r>
            <a:endParaRPr sz="20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2" name="Google Shape;222;g2eecc07110f_0_88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8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  <a:endParaRPr b="1" i="0" sz="8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3" name="Google Shape;223;g2eecc07110f_0_88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24" name="Google Shape;224;g2eecc07110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eecc07110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ecc07110f_0_97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aseline="30000"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nd</a:t>
            </a: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Sep 2024</a:t>
            </a:r>
            <a:endParaRPr sz="20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1" name="Google Shape;231;g2eecc07110f_0_97"/>
          <p:cNvSpPr txBox="1"/>
          <p:nvPr/>
        </p:nvSpPr>
        <p:spPr>
          <a:xfrm>
            <a:off x="370475" y="2186576"/>
            <a:ext cx="68220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6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Questions &amp; Answers</a:t>
            </a:r>
            <a:endParaRPr b="1" i="0" sz="6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2" name="Google Shape;232;g2eecc07110f_0_97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33" name="Google Shape;233;g2eecc07110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eecc07110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Attending sessions is not mandatory but highly recommended.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Attendance is not assessed.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1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523513" y="2653575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283713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090175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2938" y="3227650"/>
            <a:ext cx="2496986" cy="25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6673" y="3227650"/>
            <a:ext cx="2521505" cy="25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20328" y="3187125"/>
            <a:ext cx="2521447" cy="251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Agenda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4"/>
          <p:cNvGrpSpPr/>
          <p:nvPr/>
        </p:nvGrpSpPr>
        <p:grpSpPr>
          <a:xfrm>
            <a:off x="432197" y="2559375"/>
            <a:ext cx="6992900" cy="1591288"/>
            <a:chOff x="3977400" y="945994"/>
            <a:chExt cx="5244806" cy="1193496"/>
          </a:xfrm>
        </p:grpSpPr>
        <p:grpSp>
          <p:nvGrpSpPr>
            <p:cNvPr id="112" name="Google Shape;112;p4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13" name="Google Shape;113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4" name="Google Shape;114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5" name="Google Shape;115;p4"/>
            <p:cNvSpPr txBox="1"/>
            <p:nvPr/>
          </p:nvSpPr>
          <p:spPr>
            <a:xfrm>
              <a:off x="5343506" y="945994"/>
              <a:ext cx="38787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Practice * 2</a:t>
              </a: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- </a:t>
              </a: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35</a:t>
              </a: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mins</a:t>
              </a:r>
              <a:endParaRPr b="1" i="0" sz="23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5343506" y="1222245"/>
              <a:ext cx="3498900" cy="7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432196" y="3891850"/>
            <a:ext cx="6142122" cy="1591271"/>
            <a:chOff x="3977400" y="946007"/>
            <a:chExt cx="4606707" cy="1193483"/>
          </a:xfrm>
        </p:grpSpPr>
        <p:grpSp>
          <p:nvGrpSpPr>
            <p:cNvPr id="119" name="Google Shape;119;p4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20" name="Google Shape;120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1" name="Google Shape;121;p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2" name="Google Shape;122;p4"/>
            <p:cNvSpPr txBox="1"/>
            <p:nvPr/>
          </p:nvSpPr>
          <p:spPr>
            <a:xfrm>
              <a:off x="5343507" y="946007"/>
              <a:ext cx="32406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AU" sz="2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Closure speaking - 1</a:t>
              </a:r>
              <a:r>
                <a:rPr b="1" lang="en-AU" sz="24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b="1" i="0" lang="en-AU" sz="2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mins</a:t>
              </a:r>
              <a:endParaRPr b="1" i="0" sz="2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Conclusion + Q&amp;A + Attendance recording</a:t>
              </a:r>
              <a:endPara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32196" y="1224925"/>
            <a:ext cx="8703657" cy="1591404"/>
            <a:chOff x="3977400" y="946000"/>
            <a:chExt cx="6527906" cy="1193583"/>
          </a:xfrm>
        </p:grpSpPr>
        <p:grpSp>
          <p:nvGrpSpPr>
            <p:cNvPr id="126" name="Google Shape;126;p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27" name="Google Shape;127;p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" name="Google Shape;128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9" name="Google Shape;129;p4"/>
            <p:cNvSpPr txBox="1"/>
            <p:nvPr/>
          </p:nvSpPr>
          <p:spPr>
            <a:xfrm>
              <a:off x="5343506" y="946000"/>
              <a:ext cx="5161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Inheritance &amp; Abstract Data Structure- 10</a:t>
              </a: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mins</a:t>
              </a:r>
              <a:endParaRPr b="1" i="0" sz="2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Concept recap + practice + solution</a:t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f5524a1a24_0_99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f5524a1a24_0_99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Inheritance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8" name="Google Shape;138;g2f5524a1a24_0_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f5524a1a24_0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550" y="784675"/>
            <a:ext cx="4827449" cy="45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f5524a1a24_0_99"/>
          <p:cNvSpPr txBox="1"/>
          <p:nvPr/>
        </p:nvSpPr>
        <p:spPr>
          <a:xfrm>
            <a:off x="206050" y="992550"/>
            <a:ext cx="7204200" cy="4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50">
                <a:solidFill>
                  <a:srgbClr val="0E0E0E"/>
                </a:solidFill>
              </a:rPr>
              <a:t>1. Code Reusability</a:t>
            </a:r>
            <a:endParaRPr b="1" sz="17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Definition</a:t>
            </a:r>
            <a:r>
              <a:rPr lang="en-AU" sz="1650">
                <a:solidFill>
                  <a:srgbClr val="0E0E0E"/>
                </a:solidFill>
              </a:rPr>
              <a:t>: Inheritance allows you to create a new class that is based on an existing class. </a:t>
            </a:r>
            <a:endParaRPr sz="16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Benefit</a:t>
            </a:r>
            <a:r>
              <a:rPr lang="en-AU" sz="1650">
                <a:solidFill>
                  <a:srgbClr val="0E0E0E"/>
                </a:solidFill>
              </a:rPr>
              <a:t>: This means that you can reuse code that has already been written, </a:t>
            </a:r>
            <a:r>
              <a:rPr lang="en-AU" sz="1650">
                <a:solidFill>
                  <a:srgbClr val="0E0E0E"/>
                </a:solidFill>
                <a:highlight>
                  <a:srgbClr val="9FC5E8"/>
                </a:highlight>
              </a:rPr>
              <a:t>avoiding duplication and making the codebase easier to maintain</a:t>
            </a:r>
            <a:r>
              <a:rPr lang="en-AU" sz="1650">
                <a:solidFill>
                  <a:srgbClr val="0E0E0E"/>
                </a:solidFill>
              </a:rPr>
              <a:t>. </a:t>
            </a:r>
            <a:endParaRPr sz="16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50">
                <a:solidFill>
                  <a:srgbClr val="0E0E0E"/>
                </a:solidFill>
              </a:rPr>
              <a:t>2. Hierarchical Class Structure</a:t>
            </a:r>
            <a:endParaRPr b="1" sz="17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Definition</a:t>
            </a:r>
            <a:r>
              <a:rPr lang="en-AU" sz="1650">
                <a:solidFill>
                  <a:srgbClr val="0E0E0E"/>
                </a:solidFill>
              </a:rPr>
              <a:t>: Inheritance allows you to create a hierarchy of classes, where more specific classes inherit from more general ones.</a:t>
            </a:r>
            <a:endParaRPr sz="16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Benefit</a:t>
            </a:r>
            <a:r>
              <a:rPr lang="en-AU" sz="1650">
                <a:solidFill>
                  <a:srgbClr val="0E0E0E"/>
                </a:solidFill>
              </a:rPr>
              <a:t>: This helps in organizing your code in a logical way, where </a:t>
            </a:r>
            <a:r>
              <a:rPr lang="en-AU" sz="1650">
                <a:solidFill>
                  <a:srgbClr val="0E0E0E"/>
                </a:solidFill>
                <a:highlight>
                  <a:srgbClr val="9FC5E8"/>
                </a:highlight>
              </a:rPr>
              <a:t>general behavior is defined in the parent class, and specific behavior is defined in the child classes.</a:t>
            </a:r>
            <a:r>
              <a:rPr lang="en-AU" sz="1650">
                <a:solidFill>
                  <a:srgbClr val="0E0E0E"/>
                </a:solidFill>
              </a:rPr>
              <a:t> </a:t>
            </a:r>
            <a:endParaRPr sz="16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50">
                <a:solidFill>
                  <a:srgbClr val="0E0E0E"/>
                </a:solidFill>
              </a:rPr>
              <a:t>3. Method Overriding</a:t>
            </a:r>
            <a:endParaRPr b="1" sz="17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Definition</a:t>
            </a:r>
            <a:r>
              <a:rPr lang="en-AU" sz="1650">
                <a:solidFill>
                  <a:srgbClr val="0E0E0E"/>
                </a:solidFill>
              </a:rPr>
              <a:t>: A child class can override a method from the parent class to provide a more specific implementation. </a:t>
            </a:r>
            <a:endParaRPr sz="1650">
              <a:solidFill>
                <a:srgbClr val="0E0E0E"/>
              </a:solidFill>
            </a:endParaRPr>
          </a:p>
          <a:p>
            <a:pPr indent="-12700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Benefit</a:t>
            </a:r>
            <a:r>
              <a:rPr lang="en-AU" sz="1650">
                <a:solidFill>
                  <a:srgbClr val="0E0E0E"/>
                </a:solidFill>
              </a:rPr>
              <a:t>: This allows child classes to </a:t>
            </a:r>
            <a:r>
              <a:rPr lang="en-AU" sz="1650">
                <a:solidFill>
                  <a:srgbClr val="0E0E0E"/>
                </a:solidFill>
                <a:highlight>
                  <a:srgbClr val="9FC5E8"/>
                </a:highlight>
              </a:rPr>
              <a:t>customize or extend the behavior of parent classes</a:t>
            </a:r>
            <a:r>
              <a:rPr lang="en-AU" sz="1650">
                <a:solidFill>
                  <a:srgbClr val="0E0E0E"/>
                </a:solidFill>
              </a:rPr>
              <a:t> without altering the parent class itself. </a:t>
            </a:r>
            <a:endParaRPr sz="1350">
              <a:solidFill>
                <a:srgbClr val="0E0E0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f76781cb80_0_6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f76781cb80_0_6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Abstract Data Structure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7" name="Google Shape;147;g2f76781cb80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f76781cb80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050" y="1150800"/>
            <a:ext cx="8059974" cy="41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f76781cb80_0_6"/>
          <p:cNvSpPr txBox="1"/>
          <p:nvPr/>
        </p:nvSpPr>
        <p:spPr>
          <a:xfrm>
            <a:off x="560500" y="2409800"/>
            <a:ext cx="3546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LIFO (Last-In-First-Out)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Push()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Pop()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f76781cb80_0_12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f76781cb80_0_12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Abstract Data Structure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6" name="Google Shape;156;g2f76781cb80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f76781cb80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5725" y="1215800"/>
            <a:ext cx="5024672" cy="45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f76781cb80_0_12"/>
          <p:cNvSpPr txBox="1"/>
          <p:nvPr/>
        </p:nvSpPr>
        <p:spPr>
          <a:xfrm>
            <a:off x="1308625" y="2782500"/>
            <a:ext cx="432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Queue: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append()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serve()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2f76781cb80_0_18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f76781cb80_0_18"/>
          <p:cNvSpPr txBox="1"/>
          <p:nvPr/>
        </p:nvSpPr>
        <p:spPr>
          <a:xfrm>
            <a:off x="306049" y="326300"/>
            <a:ext cx="26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Practice 1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5" name="Google Shape;165;g2f76781cb80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f76781cb80_0_18"/>
          <p:cNvSpPr txBox="1"/>
          <p:nvPr/>
        </p:nvSpPr>
        <p:spPr>
          <a:xfrm>
            <a:off x="328500" y="967575"/>
            <a:ext cx="11535000" cy="5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You are tasked with creating a system to </a:t>
            </a:r>
            <a:r>
              <a:rPr lang="en-AU" sz="1650">
                <a:solidFill>
                  <a:srgbClr val="0E0E0E"/>
                </a:solidFill>
                <a:highlight>
                  <a:schemeClr val="lt1"/>
                </a:highlight>
              </a:rPr>
              <a:t>manage different types of employees in a company</a:t>
            </a:r>
            <a:r>
              <a:rPr lang="en-AU" sz="1650">
                <a:solidFill>
                  <a:srgbClr val="0E0E0E"/>
                </a:solidFill>
              </a:rPr>
              <a:t>. The system should be able to handle different kinds of employees (e.g., full-time, part-time, and contractors) and </a:t>
            </a:r>
            <a:r>
              <a:rPr lang="en-AU" sz="1650">
                <a:solidFill>
                  <a:srgbClr val="0E0E0E"/>
                </a:solidFill>
                <a:highlight>
                  <a:schemeClr val="lt1"/>
                </a:highlight>
              </a:rPr>
              <a:t>calculate their salaries</a:t>
            </a:r>
            <a:r>
              <a:rPr lang="en-AU" sz="1650">
                <a:solidFill>
                  <a:srgbClr val="0E0E0E"/>
                </a:solidFill>
              </a:rPr>
              <a:t> based on specific rules.</a:t>
            </a:r>
            <a:endParaRPr sz="16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50">
                <a:solidFill>
                  <a:srgbClr val="0E0E0E"/>
                </a:solidFill>
              </a:rPr>
              <a:t>Requirements</a:t>
            </a:r>
            <a:endParaRPr b="1" sz="17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-AU" sz="1650">
                <a:solidFill>
                  <a:srgbClr val="0E0E0E"/>
                </a:solidFill>
              </a:rPr>
              <a:t>Base Class: Employee</a:t>
            </a:r>
            <a:endParaRPr sz="1650">
              <a:solidFill>
                <a:srgbClr val="0E0E0E"/>
              </a:solidFill>
            </a:endParaRPr>
          </a:p>
          <a:p>
            <a:pPr indent="-5080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name</a:t>
            </a:r>
            <a:r>
              <a:rPr lang="en-AU" sz="1650">
                <a:solidFill>
                  <a:srgbClr val="0E0E0E"/>
                </a:solidFill>
              </a:rPr>
              <a:t>: The name of the employee.</a:t>
            </a:r>
            <a:endParaRPr sz="1650">
              <a:solidFill>
                <a:srgbClr val="0E0E0E"/>
              </a:solidFill>
            </a:endParaRPr>
          </a:p>
          <a:p>
            <a:pPr indent="-5080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employee_id</a:t>
            </a:r>
            <a:r>
              <a:rPr lang="en-AU" sz="1650">
                <a:solidFill>
                  <a:srgbClr val="0E0E0E"/>
                </a:solidFill>
              </a:rPr>
              <a:t>: A unique identifier for the employee.</a:t>
            </a:r>
            <a:endParaRPr sz="16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The Employee class should have a method called calculate_salary() that returns 0 (to be overridden in the derived classes).</a:t>
            </a:r>
            <a:endParaRPr sz="16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The Employee class should have a method called display_info() that prints the employee’s name and ID.</a:t>
            </a:r>
            <a:endParaRPr sz="1650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-AU" sz="1650">
                <a:solidFill>
                  <a:srgbClr val="0E0E0E"/>
                </a:solidFill>
              </a:rPr>
              <a:t>Derived Classes: Specific Employee Types</a:t>
            </a:r>
            <a:endParaRPr sz="1650">
              <a:solidFill>
                <a:srgbClr val="0E0E0E"/>
              </a:solidFill>
            </a:endParaRPr>
          </a:p>
          <a:p>
            <a:pPr indent="-5080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Full Time Employee</a:t>
            </a:r>
            <a:r>
              <a:rPr lang="en-AU" sz="1650">
                <a:solidFill>
                  <a:srgbClr val="0E0E0E"/>
                </a:solidFill>
              </a:rPr>
              <a:t>: Inherits from Employee and has an additional attribute annual_salary. The calculate_salary() method should return the monthly salary based on the annual salary (i.e., annual_salary / 12).</a:t>
            </a:r>
            <a:endParaRPr sz="1650">
              <a:solidFill>
                <a:srgbClr val="0E0E0E"/>
              </a:solidFill>
            </a:endParaRPr>
          </a:p>
          <a:p>
            <a:pPr indent="-5080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Part Time Employee</a:t>
            </a:r>
            <a:r>
              <a:rPr lang="en-AU" sz="1650">
                <a:solidFill>
                  <a:srgbClr val="0E0E0E"/>
                </a:solidFill>
              </a:rPr>
              <a:t>: Inherits from Employee and has an additional attribute hourly_rate and hours_worked. The calculate_salary() method should return the salary based on the hours worked multiplied by the hourly rate.</a:t>
            </a:r>
            <a:endParaRPr sz="1650">
              <a:solidFill>
                <a:srgbClr val="0E0E0E"/>
              </a:solidFill>
            </a:endParaRPr>
          </a:p>
          <a:p>
            <a:pPr indent="-5080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</a:rPr>
              <a:t>	•	</a:t>
            </a:r>
            <a:r>
              <a:rPr b="1" lang="en-AU" sz="1650">
                <a:solidFill>
                  <a:srgbClr val="0E0E0E"/>
                </a:solidFill>
              </a:rPr>
              <a:t>Contractor</a:t>
            </a:r>
            <a:r>
              <a:rPr lang="en-AU" sz="1650">
                <a:solidFill>
                  <a:srgbClr val="0E0E0E"/>
                </a:solidFill>
              </a:rPr>
              <a:t>: Inherits from Employee and has an additional attribute contract_amount. The calculate_salary() method should return the fixed contract amount as the salary.</a:t>
            </a:r>
            <a:endParaRPr sz="16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E0E0E"/>
              </a:solidFill>
            </a:endParaRPr>
          </a:p>
        </p:txBody>
      </p:sp>
      <p:sp>
        <p:nvSpPr>
          <p:cNvPr id="167" name="Google Shape;167;g2f76781cb80_0_18"/>
          <p:cNvSpPr txBox="1"/>
          <p:nvPr/>
        </p:nvSpPr>
        <p:spPr>
          <a:xfrm>
            <a:off x="4396425" y="382575"/>
            <a:ext cx="769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code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AU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https://tinyurl.com/FIT9136-PASS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/code/practice_1.py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2f7f7bd838c_0_3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f7f7bd838c_0_3"/>
          <p:cNvSpPr txBox="1"/>
          <p:nvPr/>
        </p:nvSpPr>
        <p:spPr>
          <a:xfrm>
            <a:off x="306049" y="326300"/>
            <a:ext cx="26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Practice 1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4" name="Google Shape;174;g2f7f7bd838c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f7f7bd838c_0_3"/>
          <p:cNvSpPr txBox="1"/>
          <p:nvPr/>
        </p:nvSpPr>
        <p:spPr>
          <a:xfrm>
            <a:off x="405150" y="2413025"/>
            <a:ext cx="617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organize the management system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data and methods for future use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2f7f7bd838c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7275" y="825175"/>
            <a:ext cx="4827449" cy="45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f76781cb80_0_24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f76781cb80_0_24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Practice 2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3" name="Google Shape;183;g2f76781cb80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f76781cb80_0_24"/>
          <p:cNvSpPr txBox="1"/>
          <p:nvPr/>
        </p:nvSpPr>
        <p:spPr>
          <a:xfrm>
            <a:off x="553200" y="2076950"/>
            <a:ext cx="11228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find the base code here: </a:t>
            </a:r>
            <a:r>
              <a:rPr b="1" lang="en-AU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https://tinyurl.com/FIT9136-PASS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/code/practice_2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is also provided for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the original code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could be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accessible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here: </a:t>
            </a:r>
            <a:r>
              <a:rPr b="1" lang="en-AU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https://tinyurl.com/FIT9136-PASS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/code/practice_2_desc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the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strength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using OOP and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